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36176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A9B828-6977-43F9-9918-3DDF0B230FF0}" type="datetimeFigureOut">
              <a:rPr lang="es-MX" smtClean="0"/>
              <a:t>21/04/2025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3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36176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BBA6E75F-B58F-4605-8958-C5CD94A35F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88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6176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E576A4-FC4F-41F8-A9B5-EA88016C21F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639" y="4387850"/>
            <a:ext cx="5558801" cy="4156076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6176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9AF8C10-08F2-4EA0-AA31-71FB1D62844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88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263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58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082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2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270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92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314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45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49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347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98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01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128 CuadroTexto"/>
          <p:cNvSpPr txBox="1"/>
          <p:nvPr/>
        </p:nvSpPr>
        <p:spPr>
          <a:xfrm>
            <a:off x="0" y="6298377"/>
            <a:ext cx="4677583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ADMINISTRACIÓN PÚBLICA  </a:t>
            </a:r>
            <a:r>
              <a:rPr lang="es-MX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DESCENTRALIZADA</a:t>
            </a:r>
            <a:endParaRPr lang="es-MX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6672"/>
            <a:ext cx="331236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68 CuadroTexto"/>
          <p:cNvSpPr txBox="1"/>
          <p:nvPr/>
        </p:nvSpPr>
        <p:spPr>
          <a:xfrm>
            <a:off x="3190844" y="502870"/>
            <a:ext cx="2565277" cy="125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  <a:p>
            <a:pPr marL="457189" indent="-457189" algn="ctr">
              <a:buAutoNum type="alphaUcPeriod" startAt="8"/>
            </a:pPr>
            <a:r>
              <a:rPr lang="es-MX" sz="19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AYUNTAMIENTO</a:t>
            </a:r>
          </a:p>
          <a:p>
            <a:pPr algn="ctr"/>
            <a:r>
              <a:rPr lang="es-MX" sz="1051" dirty="0" smtClean="0">
                <a:latin typeface="Gill Sans MT Condensed" pitchFamily="34" charset="0"/>
              </a:rPr>
              <a:t>Presidente </a:t>
            </a:r>
            <a:r>
              <a:rPr lang="es-MX" sz="1051" dirty="0">
                <a:latin typeface="Gill Sans MT Condensed" pitchFamily="34" charset="0"/>
              </a:rPr>
              <a:t>Municipal</a:t>
            </a:r>
          </a:p>
          <a:p>
            <a:pPr algn="ctr"/>
            <a:r>
              <a:rPr lang="es-MX" sz="1051" dirty="0" smtClean="0">
                <a:latin typeface="Gill Sans MT Condensed" pitchFamily="34" charset="0"/>
              </a:rPr>
              <a:t>Sindico </a:t>
            </a:r>
            <a:r>
              <a:rPr lang="es-MX" sz="1051" dirty="0">
                <a:latin typeface="Gill Sans MT Condensed" pitchFamily="34" charset="0"/>
              </a:rPr>
              <a:t>Municipal</a:t>
            </a:r>
          </a:p>
          <a:p>
            <a:pPr algn="ctr"/>
            <a:r>
              <a:rPr lang="es-MX" sz="1051" dirty="0" smtClean="0">
                <a:latin typeface="Gill Sans MT Condensed" pitchFamily="34" charset="0"/>
              </a:rPr>
              <a:t>Regidores (10)</a:t>
            </a:r>
            <a:r>
              <a:rPr lang="es-MX" sz="1051" dirty="0">
                <a:solidFill>
                  <a:schemeClr val="tx2">
                    <a:lumMod val="50000"/>
                  </a:schemeClr>
                </a:solidFill>
                <a:latin typeface="Gill Sans MT Condensed" pitchFamily="34" charset="0"/>
              </a:rPr>
              <a:t/>
            </a:r>
            <a:br>
              <a:rPr lang="es-MX" sz="1051" dirty="0">
                <a:solidFill>
                  <a:schemeClr val="tx2">
                    <a:lumMod val="50000"/>
                  </a:schemeClr>
                </a:solidFill>
                <a:latin typeface="Gill Sans MT Condensed" pitchFamily="34" charset="0"/>
              </a:rPr>
            </a:br>
            <a:endParaRPr lang="es-MX" sz="1051" dirty="0">
              <a:solidFill>
                <a:schemeClr val="tx2">
                  <a:lumMod val="50000"/>
                </a:schemeClr>
              </a:solidFill>
              <a:latin typeface="Gill Sans MT Condensed" pitchFamily="34" charset="0"/>
            </a:endParaRPr>
          </a:p>
          <a:p>
            <a:pPr algn="ctr"/>
            <a:endParaRPr lang="es-MX" sz="1051" dirty="0">
              <a:solidFill>
                <a:schemeClr val="tx2">
                  <a:lumMod val="50000"/>
                </a:schemeClr>
              </a:solidFill>
              <a:latin typeface="Gill Sans MT Condensed" pitchFamily="34" charset="0"/>
            </a:endParaRPr>
          </a:p>
        </p:txBody>
      </p:sp>
      <p:cxnSp>
        <p:nvCxnSpPr>
          <p:cNvPr id="72" name="71 Conector recto"/>
          <p:cNvCxnSpPr/>
          <p:nvPr/>
        </p:nvCxnSpPr>
        <p:spPr>
          <a:xfrm>
            <a:off x="3779914" y="4293097"/>
            <a:ext cx="1559371" cy="22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flipV="1">
            <a:off x="4499992" y="3484377"/>
            <a:ext cx="0" cy="8164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3" y="3649592"/>
            <a:ext cx="3010831" cy="150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76 CuadroTexto"/>
          <p:cNvSpPr txBox="1"/>
          <p:nvPr/>
        </p:nvSpPr>
        <p:spPr>
          <a:xfrm>
            <a:off x="958235" y="3581635"/>
            <a:ext cx="276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  <a:p>
            <a:pPr algn="ctr"/>
            <a:r>
              <a:rPr lang="es-MX" sz="19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DIF</a:t>
            </a:r>
          </a:p>
          <a:p>
            <a:pPr algn="ctr"/>
            <a:r>
              <a:rPr lang="es-MX" sz="19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Desarrollo Integral de la </a:t>
            </a:r>
            <a:r>
              <a:rPr lang="es-MX" sz="1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Familia</a:t>
            </a:r>
            <a:endParaRPr lang="es-MX" sz="19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</p:txBody>
      </p:sp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5" y="3573018"/>
            <a:ext cx="3472833" cy="1739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78 CuadroTexto"/>
          <p:cNvSpPr txBox="1"/>
          <p:nvPr/>
        </p:nvSpPr>
        <p:spPr>
          <a:xfrm>
            <a:off x="5227928" y="3554118"/>
            <a:ext cx="269799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  <a:p>
            <a:pPr algn="ctr"/>
            <a:r>
              <a:rPr lang="es-MX" sz="19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JAPASP</a:t>
            </a:r>
          </a:p>
          <a:p>
            <a:pPr algn="ctr"/>
            <a:r>
              <a:rPr lang="es-MX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Junta Municipal de Agua Potable y </a:t>
            </a:r>
            <a:r>
              <a:rPr lang="es-MX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Alcantarillado</a:t>
            </a:r>
            <a:endParaRPr lang="es-MX" sz="16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</p:txBody>
      </p:sp>
      <p:cxnSp>
        <p:nvCxnSpPr>
          <p:cNvPr id="12" name="71 Conector recto"/>
          <p:cNvCxnSpPr/>
          <p:nvPr/>
        </p:nvCxnSpPr>
        <p:spPr>
          <a:xfrm>
            <a:off x="5928019" y="1916832"/>
            <a:ext cx="94823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92696"/>
            <a:ext cx="2016224" cy="279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76 CuadroTexto"/>
          <p:cNvSpPr txBox="1"/>
          <p:nvPr/>
        </p:nvSpPr>
        <p:spPr>
          <a:xfrm>
            <a:off x="7032302" y="607017"/>
            <a:ext cx="13970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0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itchFamily="34" charset="0"/>
            </a:endParaRPr>
          </a:p>
          <a:p>
            <a:pPr algn="ctr"/>
            <a:r>
              <a:rPr lang="es-MX" sz="16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Auxiliar Administrativo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997504" y="4263515"/>
            <a:ext cx="27745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 smtClean="0"/>
              <a:t>Presidenta : </a:t>
            </a:r>
            <a:r>
              <a:rPr lang="es-MX" sz="1000" dirty="0" smtClean="0"/>
              <a:t>Lic</a:t>
            </a:r>
            <a:r>
              <a:rPr lang="es-MX" sz="1000" dirty="0"/>
              <a:t>. en Psicología Irma Sánchez </a:t>
            </a:r>
            <a:r>
              <a:rPr lang="es-MX" sz="1000" dirty="0" smtClean="0"/>
              <a:t>Cano</a:t>
            </a:r>
          </a:p>
          <a:p>
            <a:r>
              <a:rPr lang="es-MX" sz="1000" b="1" dirty="0" smtClean="0"/>
              <a:t>Directora: </a:t>
            </a:r>
            <a:r>
              <a:rPr lang="es-MX" sz="1000" dirty="0" smtClean="0"/>
              <a:t>Lic</a:t>
            </a:r>
            <a:r>
              <a:rPr lang="es-MX" sz="1000" dirty="0"/>
              <a:t>. en Psicología Jessica Viridiana Rico Lino</a:t>
            </a:r>
            <a:endParaRPr lang="en-US" sz="1000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5304110" y="4450549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/>
              <a:t>Director de </a:t>
            </a:r>
            <a:r>
              <a:rPr lang="es-MX" sz="1000" b="1" dirty="0" smtClean="0"/>
              <a:t>JAPASP : </a:t>
            </a:r>
            <a:r>
              <a:rPr lang="es-MX" sz="1000" dirty="0"/>
              <a:t>Ing. Roberto Regalado </a:t>
            </a:r>
            <a:r>
              <a:rPr lang="es-MX" sz="1000" dirty="0" smtClean="0"/>
              <a:t>Arreola</a:t>
            </a:r>
          </a:p>
          <a:p>
            <a:r>
              <a:rPr lang="es-MX" sz="1000" b="1" dirty="0"/>
              <a:t>Subdirectora de </a:t>
            </a:r>
            <a:r>
              <a:rPr lang="es-MX" sz="1000" b="1" dirty="0" smtClean="0"/>
              <a:t>JAPASP : </a:t>
            </a:r>
            <a:r>
              <a:rPr lang="es-MX" sz="1000" dirty="0"/>
              <a:t>Lic. Yareth Manríquez Villanueva</a:t>
            </a:r>
            <a:endParaRPr lang="en-US" sz="10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3172923" y="1327321"/>
            <a:ext cx="2696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MX" sz="1000" dirty="0" smtClean="0"/>
              <a:t>Lic</a:t>
            </a:r>
            <a:r>
              <a:rPr lang="es-MX" sz="1000" dirty="0"/>
              <a:t>. Erika Karina Galván Guerrero [MOVIMIENTO CIUDADANO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Filiberto Ledesma Arvizú [</a:t>
            </a:r>
            <a:r>
              <a:rPr lang="es-MX" sz="1000" dirty="0" smtClean="0"/>
              <a:t>MORENA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Olga Elva </a:t>
            </a:r>
            <a:r>
              <a:rPr lang="es-MX" sz="1000" dirty="0" smtClean="0"/>
              <a:t>Becerra </a:t>
            </a:r>
            <a:r>
              <a:rPr lang="es-MX" sz="1000" dirty="0"/>
              <a:t>Ducoing  [</a:t>
            </a:r>
            <a:r>
              <a:rPr lang="es-MX" sz="1000" dirty="0" smtClean="0"/>
              <a:t>MORENA]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Joel Hernández Torres [PRI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Brenda Guadalupe Méndez Camacho [PRI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Lic. Vladimir Mar Esquivez [</a:t>
            </a:r>
            <a:r>
              <a:rPr lang="es-MX" sz="1000" dirty="0" smtClean="0"/>
              <a:t>PRI]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C. </a:t>
            </a:r>
            <a:r>
              <a:rPr lang="es-MX" sz="1000" dirty="0" smtClean="0"/>
              <a:t>María </a:t>
            </a:r>
            <a:r>
              <a:rPr lang="es-MX" sz="1000" dirty="0"/>
              <a:t>Esthela Briones Vega [PAN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/>
              <a:t>Daniel Rivera Rivera [PAN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 smtClean="0"/>
              <a:t>Ing. </a:t>
            </a:r>
            <a:r>
              <a:rPr lang="es-MX" sz="1000" dirty="0"/>
              <a:t>Felipa Marisela Alvarado Arvizu [PAN</a:t>
            </a:r>
            <a:r>
              <a:rPr lang="es-MX" sz="1000" dirty="0" smtClean="0"/>
              <a:t>]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00" dirty="0" smtClean="0"/>
              <a:t>L.A.E. </a:t>
            </a:r>
            <a:r>
              <a:rPr lang="es-MX" sz="1000" dirty="0"/>
              <a:t>Alejandro García Martínez  [PAN]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s-MX" sz="1000" dirty="0" smtClean="0"/>
          </a:p>
          <a:p>
            <a:pPr marL="228600" indent="-228600">
              <a:buFont typeface="+mj-lt"/>
              <a:buAutoNum type="arabicPeriod"/>
            </a:pPr>
            <a:endParaRPr lang="es-MX" sz="1000" dirty="0" smtClean="0"/>
          </a:p>
          <a:p>
            <a:endParaRPr lang="en-US" sz="1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946362" y="1276799"/>
            <a:ext cx="180400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PAN</a:t>
            </a:r>
          </a:p>
          <a:p>
            <a:r>
              <a:rPr lang="es-MX" sz="900" dirty="0"/>
              <a:t>J</a:t>
            </a:r>
            <a:r>
              <a:rPr lang="es-MX" sz="900" dirty="0" smtClean="0"/>
              <a:t>ennifer Guadalupe Castillo García</a:t>
            </a:r>
          </a:p>
          <a:p>
            <a:r>
              <a:rPr lang="es-MX" sz="900" dirty="0" err="1" smtClean="0"/>
              <a:t>Yessenía</a:t>
            </a:r>
            <a:r>
              <a:rPr lang="es-MX" sz="900" dirty="0" smtClean="0"/>
              <a:t> Mancillas</a:t>
            </a:r>
          </a:p>
          <a:p>
            <a:r>
              <a:rPr lang="es-MX" sz="900" dirty="0" smtClean="0"/>
              <a:t>Alejandra Monserrat Frías García</a:t>
            </a:r>
          </a:p>
          <a:p>
            <a:r>
              <a:rPr lang="es-MX" sz="900" dirty="0" smtClean="0"/>
              <a:t>PRI</a:t>
            </a:r>
          </a:p>
          <a:p>
            <a:r>
              <a:rPr lang="es-MX" sz="900" dirty="0" smtClean="0"/>
              <a:t>Cecilia Salazar Rostro</a:t>
            </a:r>
          </a:p>
          <a:p>
            <a:r>
              <a:rPr lang="es-MX" sz="900" dirty="0" smtClean="0"/>
              <a:t>Karen Frías Sánchez</a:t>
            </a:r>
          </a:p>
          <a:p>
            <a:r>
              <a:rPr lang="es-MX" sz="900" dirty="0" smtClean="0"/>
              <a:t>Morena</a:t>
            </a:r>
          </a:p>
          <a:p>
            <a:r>
              <a:rPr lang="es-MX" sz="900" dirty="0" smtClean="0"/>
              <a:t>Clara Itzel  </a:t>
            </a:r>
            <a:r>
              <a:rPr lang="es-MX" sz="900" dirty="0"/>
              <a:t>Á</a:t>
            </a:r>
            <a:r>
              <a:rPr lang="es-MX" sz="900" dirty="0" smtClean="0"/>
              <a:t>lvarez</a:t>
            </a:r>
          </a:p>
          <a:p>
            <a:r>
              <a:rPr lang="es-MX" sz="900" dirty="0" smtClean="0"/>
              <a:t>Movimiento Ciudadano</a:t>
            </a:r>
          </a:p>
          <a:p>
            <a:r>
              <a:rPr lang="es-MX" sz="900" dirty="0" smtClean="0"/>
              <a:t>Luis Sánchez</a:t>
            </a:r>
          </a:p>
          <a:p>
            <a:endParaRPr lang="es-MX" sz="900" dirty="0" smtClean="0"/>
          </a:p>
          <a:p>
            <a:endParaRPr lang="en-US" sz="900" dirty="0"/>
          </a:p>
        </p:txBody>
      </p:sp>
      <p:pic>
        <p:nvPicPr>
          <p:cNvPr id="18" name="Imagen 1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2460" r="59160" b="85056"/>
          <a:stretch/>
        </p:blipFill>
        <p:spPr bwMode="auto">
          <a:xfrm>
            <a:off x="5692" y="49324"/>
            <a:ext cx="2829156" cy="12566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240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51836</TotalTime>
  <Words>166</Words>
  <Application>Microsoft Office PowerPoint</Application>
  <PresentationFormat>Presentación en pantalla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Gill Sans MT Condensed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María Montserrat Frausto López</cp:lastModifiedBy>
  <cp:revision>1592</cp:revision>
  <cp:lastPrinted>2021-11-25T19:43:50Z</cp:lastPrinted>
  <dcterms:created xsi:type="dcterms:W3CDTF">2014-06-28T18:56:57Z</dcterms:created>
  <dcterms:modified xsi:type="dcterms:W3CDTF">2025-04-21T19:18:07Z</dcterms:modified>
</cp:coreProperties>
</file>